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8"/>
  </p:notesMasterIdLst>
  <p:handoutMasterIdLst>
    <p:handoutMasterId r:id="rId49"/>
  </p:handoutMasterIdLst>
  <p:sldIdLst>
    <p:sldId id="327" r:id="rId5"/>
    <p:sldId id="330" r:id="rId6"/>
    <p:sldId id="331" r:id="rId7"/>
    <p:sldId id="332" r:id="rId8"/>
    <p:sldId id="334" r:id="rId9"/>
    <p:sldId id="298" r:id="rId10"/>
    <p:sldId id="262" r:id="rId11"/>
    <p:sldId id="263" r:id="rId12"/>
    <p:sldId id="335" r:id="rId13"/>
    <p:sldId id="299" r:id="rId14"/>
    <p:sldId id="336" r:id="rId15"/>
    <p:sldId id="302" r:id="rId16"/>
    <p:sldId id="264" r:id="rId17"/>
    <p:sldId id="337" r:id="rId18"/>
    <p:sldId id="266" r:id="rId19"/>
    <p:sldId id="265" r:id="rId20"/>
    <p:sldId id="276" r:id="rId21"/>
    <p:sldId id="303" r:id="rId22"/>
    <p:sldId id="293" r:id="rId23"/>
    <p:sldId id="352" r:id="rId24"/>
    <p:sldId id="353" r:id="rId25"/>
    <p:sldId id="284" r:id="rId26"/>
    <p:sldId id="338" r:id="rId27"/>
    <p:sldId id="339" r:id="rId28"/>
    <p:sldId id="340" r:id="rId29"/>
    <p:sldId id="341" r:id="rId30"/>
    <p:sldId id="342" r:id="rId31"/>
    <p:sldId id="346" r:id="rId32"/>
    <p:sldId id="343" r:id="rId33"/>
    <p:sldId id="344" r:id="rId34"/>
    <p:sldId id="345" r:id="rId35"/>
    <p:sldId id="294" r:id="rId36"/>
    <p:sldId id="347" r:id="rId37"/>
    <p:sldId id="348" r:id="rId38"/>
    <p:sldId id="321" r:id="rId39"/>
    <p:sldId id="349" r:id="rId40"/>
    <p:sldId id="350" r:id="rId41"/>
    <p:sldId id="351" r:id="rId42"/>
    <p:sldId id="288" r:id="rId43"/>
    <p:sldId id="354" r:id="rId44"/>
    <p:sldId id="289" r:id="rId45"/>
    <p:sldId id="274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Jennifer Selby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7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3799840"/>
            <a:ext cx="7713662" cy="22263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https://github.com/selb76143/testrepo/blob/main/jupyter-labs-spacex-data-collection-api.ipynb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A916E-9B90-A8EB-EA43-6DA5835D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4" y="2184382"/>
            <a:ext cx="11892871" cy="13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2782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Python </a:t>
            </a:r>
            <a:r>
              <a:rPr lang="en-U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 was also used to web scrap HTML tables that contain Falcon 9 launch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from the tables was then converted into a Pandas data frame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columns like rocket contain an identification number as opposed to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API was then used to target another endpoint to gather data for each ID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was stored in lists and was used to create the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obtained contained data from the Falcon 1 booster which was removed so that only data from the Falcon 9 data remained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mean of the payload mass was calculated, and the null payload mass values were replaced with the mean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Null values were left for the landing pad column as this represented the situation where a landing pad was not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Data Collection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8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4197246"/>
            <a:ext cx="10515600" cy="140662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https://github.com/selb76143/testrepo/blob/main/jupyter-labs-webscraping.ipynb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F96D0-CA25-BCFC-3ECF-C48D396C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277832"/>
            <a:ext cx="11938000" cy="13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attributes were reviewed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Examples include: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Orbits, ASD (landing outcome) 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was then preformed</a:t>
            </a:r>
          </a:p>
          <a:p>
            <a:pPr lvl="1"/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site</a:t>
            </a:r>
          </a:p>
          <a:p>
            <a:pPr lvl="1"/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each orbit</a:t>
            </a:r>
          </a:p>
          <a:p>
            <a:pPr lvl="1"/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mission outcome per orbit type</a:t>
            </a:r>
          </a:p>
          <a:p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was then converted to Class Y: 1 or 0</a:t>
            </a:r>
          </a:p>
          <a:p>
            <a:pPr lvl="2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1: successful landing</a:t>
            </a:r>
          </a:p>
          <a:p>
            <a:pPr lvl="2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0: unsuccessful landing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84799"/>
            <a:ext cx="10355189" cy="792163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https://github.com/selb76143/testrepo/blob/main/labs-jupyter-spacex-data_wrangling_jupyterlite.jupyterlite.ipynb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63E51-29EE-E23F-0648-17533D6B8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" y="2346346"/>
            <a:ext cx="12087048" cy="13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5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06767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 Summary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Chart: Success rate of each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Trend: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https://github.com/selb76143/testrepo/blob/main/IBM-DS0321EN-SkillsNetwork_labs_module_2_jupyter-labs-eda-dataviz.ipynb.jupyterlite.ipynb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F57DC70-D6D0-9857-25DB-30BEEBE90136}"/>
              </a:ext>
            </a:extLst>
          </p:cNvPr>
          <p:cNvSpPr txBox="1">
            <a:spLocks/>
          </p:cNvSpPr>
          <p:nvPr/>
        </p:nvSpPr>
        <p:spPr>
          <a:xfrm>
            <a:off x="6683131" y="1812290"/>
            <a:ext cx="492974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plots were created to explore the data set and investigate the parameters which are positively and negatively correlated with launch success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which will display the month names, failure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booster versions,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https://github.com/selb76143/testrepo/blob/main/jupyter-labs-eda-sql-coursera_sqllite.ipynb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89788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on a were plotted on a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Instances of successful launches per site were plotted on a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Proximity of the launch sites to local infrastructure was determined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https://github.com/selb76143/testrepo/blob/main/IBM-DS0321EN-SkillsNetwork_labs_module_3_lab_jupyter_launch_site_location.jupyterlite.ipynb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E035607-B6BC-B093-8010-680744AEB094}"/>
              </a:ext>
            </a:extLst>
          </p:cNvPr>
          <p:cNvSpPr txBox="1">
            <a:spLocks/>
          </p:cNvSpPr>
          <p:nvPr/>
        </p:nvSpPr>
        <p:spPr>
          <a:xfrm>
            <a:off x="6736080" y="1875054"/>
            <a:ext cx="480568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was plotted on a map to explore the correlation between launch site and geographic location and proximity to local infrastructure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77303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Plots/graphs and interactions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Drop-down Input Component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Success-pie-chart based on selected site dropdown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Select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https://theiadocker-2-labs-prod-theiak8s-4-tor01.labs.cognitiveclass.ai/user/jenselby2001/#/home/project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with Plotly Dash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9B779CA-3EA4-AF5E-0B84-B3FE7A7F72B2}"/>
              </a:ext>
            </a:extLst>
          </p:cNvPr>
          <p:cNvSpPr txBox="1">
            <a:spLocks/>
          </p:cNvSpPr>
          <p:nvPr/>
        </p:nvSpPr>
        <p:spPr>
          <a:xfrm>
            <a:off x="6543041" y="1825625"/>
            <a:ext cx="487894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dashboards were created to gain insight into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had the most successful launches and corresponding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payload mass and success 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exploratory Data Analysis and determine Training Labels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column for the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into training data and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method performs best using test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94FFF-8E1D-EE44-A2E6-F5E1C52ABC89}"/>
              </a:ext>
            </a:extLst>
          </p:cNvPr>
          <p:cNvSpPr txBox="1"/>
          <p:nvPr/>
        </p:nvSpPr>
        <p:spPr>
          <a:xfrm>
            <a:off x="734028" y="5226882"/>
            <a:ext cx="11191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https://github.com/selb76143/testrepo/blob/main/IBM-DS0321EN-SkillsNetwork_labs_module_4_SpaceX_Machine_Learning_Prediction_Part_5.jupyterlite.ipynb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split into training and testing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training data was then divided into validation data: a second set used for training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were trained and hyperparameters selected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included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on the test data was calculated using the method score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was then plotted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317341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087699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methodology outlined above was repeated for SVM, KNN and Decision Tree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– LR/SVM/KNN/Decision Tree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5B886FF-D10F-DF0D-8A60-A0D4654112DD}"/>
              </a:ext>
            </a:extLst>
          </p:cNvPr>
          <p:cNvGraphicFramePr>
            <a:graphicFrameLocks noGrp="1"/>
          </p:cNvGraphicFramePr>
          <p:nvPr/>
        </p:nvGraphicFramePr>
        <p:xfrm>
          <a:off x="1841500" y="1790700"/>
          <a:ext cx="8128000" cy="497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3382001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36751045"/>
                    </a:ext>
                  </a:extLst>
                </a:gridCol>
              </a:tblGrid>
              <a:tr h="2489200">
                <a:tc>
                  <a:txBody>
                    <a:bodyPr/>
                    <a:lstStyle/>
                    <a:p>
                      <a:r>
                        <a:rPr lang="en-CA" dirty="0"/>
                        <a:t>Logistic Regression: 82.2%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SVM: 82.2%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71116"/>
                  </a:ext>
                </a:extLst>
              </a:tr>
              <a:tr h="2489200">
                <a:tc>
                  <a:txBody>
                    <a:bodyPr/>
                    <a:lstStyle/>
                    <a:p>
                      <a:r>
                        <a:rPr lang="en-CA" dirty="0"/>
                        <a:t>KNN:  84.4%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Decision Tree: 88.9%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964257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87D3256-8989-CFC9-9840-D255E7E2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72" y="2135872"/>
            <a:ext cx="2492591" cy="2063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89AD88-9D71-1F03-0FC5-38AA4FC0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535" y="2180010"/>
            <a:ext cx="2439992" cy="20203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1F60F0-40AB-C368-E3F4-C1CC325DE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747" y="4722128"/>
            <a:ext cx="2409780" cy="20203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48AB97-A3D9-9EC7-E8A2-E29D311F4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472" y="4644523"/>
            <a:ext cx="2492591" cy="20979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67C2CC-E62C-8D17-EF65-65890769C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835" y="5377706"/>
            <a:ext cx="1933433" cy="13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6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the Flight Number increases, the first stage is more likely to land successfully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increases, the less likely the first stage will return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D89CE-6BE6-C78E-257D-F24AE663AEFA}"/>
              </a:ext>
            </a:extLst>
          </p:cNvPr>
          <p:cNvSpPr txBox="1"/>
          <p:nvPr/>
        </p:nvSpPr>
        <p:spPr>
          <a:xfrm>
            <a:off x="355600" y="6025573"/>
            <a:ext cx="1148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https://github.com/selb76143/testrepo/blob/main/IBM-DS0321EN-SkillsNetwork_labs_module_2_jupyter-labs-eda-dataviz.ipynb.jupyterlite.ipynb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79C1B-55DD-86A5-9577-6C1F8AEA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429000"/>
            <a:ext cx="11480800" cy="22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93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5164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 40 has highest number of launches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1575B-FC9E-D22D-1278-FF8288C84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11" y="3178613"/>
            <a:ext cx="3908560" cy="350406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98F12BD-AD39-CEAD-E5C0-BD90903BA285}"/>
              </a:ext>
            </a:extLst>
          </p:cNvPr>
          <p:cNvSpPr txBox="1">
            <a:spLocks/>
          </p:cNvSpPr>
          <p:nvPr/>
        </p:nvSpPr>
        <p:spPr>
          <a:xfrm>
            <a:off x="6438901" y="1825625"/>
            <a:ext cx="5516490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Lower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launched from CCAFS SLC 40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E778EF-3E01-1659-BAD4-A624971B9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190" y="2912982"/>
            <a:ext cx="3871688" cy="35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5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Chart: Success rate of each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ES-L1, GEO, HEO and SSO have highest success rates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C96B2-F8D3-85D3-6EF7-86695378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79" y="2899309"/>
            <a:ext cx="6016841" cy="38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12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4529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 move from LEO, ISS, PO, GTO to VLEO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35D40-DE06-1A70-DFD9-D15B937C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28" y="2993320"/>
            <a:ext cx="4340370" cy="3629153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B0E86FF-9C97-FEEE-9B66-F93AAD9C964F}"/>
              </a:ext>
            </a:extLst>
          </p:cNvPr>
          <p:cNvSpPr txBox="1">
            <a:spLocks/>
          </p:cNvSpPr>
          <p:nvPr/>
        </p:nvSpPr>
        <p:spPr>
          <a:xfrm>
            <a:off x="6370712" y="1797050"/>
            <a:ext cx="4559298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Lower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LEO, ISS, PO, GTO and higher for VLEO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CD80B2-E7E6-F198-2E75-A3CC66510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87" y="3176769"/>
            <a:ext cx="3930823" cy="34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Trend: Launch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increase since 2013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Visualization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AF3D55-2DCC-AD55-8B9D-1C67E47F4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11" y="2885399"/>
            <a:ext cx="4670577" cy="35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0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85CF9-3705-73FA-9F76-2BBC9C85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979" y="1793875"/>
            <a:ext cx="1225613" cy="552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58F037-5BFC-0CB4-8505-D797A5EC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323" y="2782640"/>
            <a:ext cx="1473276" cy="539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DEC0A4-8055-E7FF-7E40-88E6E186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450" y="3803554"/>
            <a:ext cx="1181161" cy="539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96967-925C-32DE-CEE1-358F15100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6064" y="4915833"/>
            <a:ext cx="1339919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0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CCA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623974-0745-D688-D01B-36434FC15925}"/>
              </a:ext>
            </a:extLst>
          </p:cNvPr>
          <p:cNvSpPr txBox="1"/>
          <p:nvPr/>
        </p:nvSpPr>
        <p:spPr>
          <a:xfrm>
            <a:off x="906389" y="5752324"/>
            <a:ext cx="10551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https://github.com/selb76143/testrepo/blob/main/jupyter-labs-eda-sql-coursera_sqllite.ipynb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811C63-D8DA-6D57-2813-35153CF3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676" y="720025"/>
            <a:ext cx="939848" cy="1454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E339F5-2CD7-A290-67BB-CCCAB95B2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36" y="2774289"/>
            <a:ext cx="7353528" cy="29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0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5063"/>
            <a:ext cx="4182989" cy="43805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with Folium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with Plotly Dash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F636F8-D25A-89C4-0AA9-9D121F2BBF2C}"/>
              </a:ext>
            </a:extLst>
          </p:cNvPr>
          <p:cNvSpPr txBox="1">
            <a:spLocks/>
          </p:cNvSpPr>
          <p:nvPr/>
        </p:nvSpPr>
        <p:spPr>
          <a:xfrm>
            <a:off x="5281051" y="1645063"/>
            <a:ext cx="6656949" cy="438051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Increased launch success rate is positively correlated with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Increased number of flights for a given launch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Decreased payload mass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Increased instances of ES-L1, GEO, HEO and SSO orbits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 occurring from 2013 to 2022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prediction of launch outcome is most positively correlated with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of the decision tree machine learning algorithm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 challenge is false positives: unsuccessful predicted as successful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List the names of the </a:t>
            </a:r>
            <a:r>
              <a:rPr lang="en-US" sz="2200" dirty="0" err="1"/>
              <a:t>booster_versions</a:t>
            </a:r>
            <a:r>
              <a:rPr lang="en-US" sz="2200" dirty="0"/>
              <a:t> which have carried the maximum payload mass. Use a subquery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List the records which will display the month names, failure </a:t>
            </a:r>
            <a:r>
              <a:rPr lang="en-US" sz="2200" dirty="0" err="1"/>
              <a:t>landing_outcomes</a:t>
            </a:r>
            <a:r>
              <a:rPr lang="en-US" sz="2200" dirty="0"/>
              <a:t> in drone ship ,booster versions, </a:t>
            </a:r>
            <a:r>
              <a:rPr lang="en-US" sz="2200" dirty="0" err="1"/>
              <a:t>launch_site</a:t>
            </a:r>
            <a:r>
              <a:rPr lang="en-US" sz="2200" dirty="0"/>
              <a:t> for the months in year 2015.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06333-8EA9-587E-1213-5974B105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218" y="1806575"/>
            <a:ext cx="1054154" cy="520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51822-4545-D01E-4CA0-F2D7F1ED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403" y="1717673"/>
            <a:ext cx="1282766" cy="558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39B038-7F49-8E8B-32B6-1509F4DF4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403" y="2906476"/>
            <a:ext cx="1244664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11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order.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33765-A920-58A7-3D24-D8EC1A07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09" y="2816156"/>
            <a:ext cx="2559182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3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Mark all launch sites on a map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94AB4-8370-7AC4-E66E-C7BDE2CB9C45}"/>
              </a:ext>
            </a:extLst>
          </p:cNvPr>
          <p:cNvSpPr txBox="1"/>
          <p:nvPr/>
        </p:nvSpPr>
        <p:spPr>
          <a:xfrm>
            <a:off x="571500" y="6088575"/>
            <a:ext cx="1122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https://github.com/selb76143/testrepo/blob/main/IBM-DS0321EN-SkillsNetwork_labs_module_3_lab_jupyter_launch_site_location.jupyterlite.ipynb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117C5-114F-E4CE-6C0B-80B5E20B6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55" y="2232154"/>
            <a:ext cx="6420090" cy="38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23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0855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Mark the success/failed launches for each site on the map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0E5DD-4981-AD71-7456-0A1DB7A4E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627838"/>
            <a:ext cx="5693291" cy="3363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E3C07-D7D3-72A3-4A7E-ABA3D82CB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1627838"/>
            <a:ext cx="4985924" cy="33127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15D3E-F50E-4E8E-02B7-F1A468D9D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473" y="3429000"/>
            <a:ext cx="2803067" cy="2502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4AC710-766D-BC77-CAED-11C745367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356" y="349095"/>
            <a:ext cx="1776990" cy="115576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A558C2-29C0-7988-0BBE-8A4B15EC4FDF}"/>
              </a:ext>
            </a:extLst>
          </p:cNvPr>
          <p:cNvCxnSpPr/>
          <p:nvPr/>
        </p:nvCxnSpPr>
        <p:spPr>
          <a:xfrm>
            <a:off x="10261600" y="2568276"/>
            <a:ext cx="0" cy="14449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E7C30C-8B50-9720-51A7-45962A10A19F}"/>
              </a:ext>
            </a:extLst>
          </p:cNvPr>
          <p:cNvCxnSpPr>
            <a:cxnSpLocks/>
          </p:cNvCxnSpPr>
          <p:nvPr/>
        </p:nvCxnSpPr>
        <p:spPr>
          <a:xfrm flipV="1">
            <a:off x="9207500" y="1087699"/>
            <a:ext cx="1054100" cy="1045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1BA1A-52DA-AAF6-0810-8F6C81968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409" y="5184858"/>
            <a:ext cx="1809843" cy="149232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F486D9-C4D2-A7F2-C513-8F319EC0BFE7}"/>
              </a:ext>
            </a:extLst>
          </p:cNvPr>
          <p:cNvCxnSpPr>
            <a:cxnSpLocks/>
          </p:cNvCxnSpPr>
          <p:nvPr/>
        </p:nvCxnSpPr>
        <p:spPr>
          <a:xfrm>
            <a:off x="1612900" y="2844612"/>
            <a:ext cx="317499" cy="2855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24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816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Launch Site Drop-down Input Component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with Plotly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E7C36-1425-8794-284D-3088B438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2395169"/>
            <a:ext cx="9989063" cy="1530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8E20B9-2CEA-61C7-0F3F-9227D95DE59A}"/>
              </a:ext>
            </a:extLst>
          </p:cNvPr>
          <p:cNvSpPr txBox="1"/>
          <p:nvPr/>
        </p:nvSpPr>
        <p:spPr>
          <a:xfrm>
            <a:off x="977899" y="5240103"/>
            <a:ext cx="1030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https://theiadocker-2-labs-prod-theiak8s-4-tor01.labs.cognitiveclass.ai/user/jenselby2001/#/home/project</a:t>
            </a:r>
          </a:p>
        </p:txBody>
      </p:sp>
    </p:spTree>
    <p:extLst>
      <p:ext uri="{BB962C8B-B14F-4D97-AF65-F5344CB8AC3E}">
        <p14:creationId xmlns:p14="http://schemas.microsoft.com/office/powerpoint/2010/main" val="210431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816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callback function to render success-pie-chart based on selected site dropdown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with Plotly Dash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EBC39-6AAF-9C71-8060-A9B43056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2524078"/>
            <a:ext cx="9722350" cy="1809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8A083-80BA-1390-5A95-C9117864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36" y="4649120"/>
            <a:ext cx="9722350" cy="1778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43489A-5919-9D93-DEC5-22C56CC3B947}"/>
              </a:ext>
            </a:extLst>
          </p:cNvPr>
          <p:cNvSpPr txBox="1"/>
          <p:nvPr/>
        </p:nvSpPr>
        <p:spPr>
          <a:xfrm>
            <a:off x="7219507" y="3870251"/>
            <a:ext cx="3296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KSC LC-39A had the most successful launches of all 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91614-1F93-997C-602A-26C386144F47}"/>
              </a:ext>
            </a:extLst>
          </p:cNvPr>
          <p:cNvSpPr txBox="1"/>
          <p:nvPr/>
        </p:nvSpPr>
        <p:spPr>
          <a:xfrm>
            <a:off x="7066725" y="5722269"/>
            <a:ext cx="384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KSC LC-39A had the most successful launches of all sites: 77%</a:t>
            </a:r>
          </a:p>
        </p:txBody>
      </p:sp>
    </p:spTree>
    <p:extLst>
      <p:ext uri="{BB962C8B-B14F-4D97-AF65-F5344CB8AC3E}">
        <p14:creationId xmlns:p14="http://schemas.microsoft.com/office/powerpoint/2010/main" val="1245936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816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Range Slider to Select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callback function to render the success-payload-scatter-chart scatter plot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with Plotly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492C-D449-7058-9E22-AC1A3ECD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640"/>
            <a:ext cx="12135109" cy="44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A8846-FD98-0304-8100-475EA8C82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94" y="4521090"/>
            <a:ext cx="10020815" cy="2121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DD60C3-B829-2723-22E1-5F06E6145FCF}"/>
              </a:ext>
            </a:extLst>
          </p:cNvPr>
          <p:cNvSpPr txBox="1"/>
          <p:nvPr/>
        </p:nvSpPr>
        <p:spPr>
          <a:xfrm>
            <a:off x="6250010" y="5656241"/>
            <a:ext cx="46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Higher success rate for low payload mass</a:t>
            </a:r>
          </a:p>
        </p:txBody>
      </p:sp>
    </p:spTree>
    <p:extLst>
      <p:ext uri="{BB962C8B-B14F-4D97-AF65-F5344CB8AC3E}">
        <p14:creationId xmlns:p14="http://schemas.microsoft.com/office/powerpoint/2010/main" val="489700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A3B27F-B458-9677-F1FC-36449B156A3A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Project Background and Context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Public companies are decreasing the cost of space travel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Examples include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Virgin Galactic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Rocket Lab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Blue Origin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cost to launch a SpaceX rocket is significantly lower compared its competitors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in part due to SpaceX’s ability to reuse the first stage rocket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087699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methodology outlined above was repeated for SVM, KNN and Decision Tree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5B886FF-D10F-DF0D-8A60-A0D4654112DD}"/>
              </a:ext>
            </a:extLst>
          </p:cNvPr>
          <p:cNvGraphicFramePr>
            <a:graphicFrameLocks noGrp="1"/>
          </p:cNvGraphicFramePr>
          <p:nvPr/>
        </p:nvGraphicFramePr>
        <p:xfrm>
          <a:off x="1841500" y="1790700"/>
          <a:ext cx="8128000" cy="497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3382001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36751045"/>
                    </a:ext>
                  </a:extLst>
                </a:gridCol>
              </a:tblGrid>
              <a:tr h="2489200">
                <a:tc>
                  <a:txBody>
                    <a:bodyPr/>
                    <a:lstStyle/>
                    <a:p>
                      <a:r>
                        <a:rPr lang="en-CA" dirty="0"/>
                        <a:t>Logistic Regression: 82.2%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SVM: 82.2%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71116"/>
                  </a:ext>
                </a:extLst>
              </a:tr>
              <a:tr h="2489200">
                <a:tc>
                  <a:txBody>
                    <a:bodyPr/>
                    <a:lstStyle/>
                    <a:p>
                      <a:r>
                        <a:rPr lang="en-CA" dirty="0"/>
                        <a:t>KNN:  84.4%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Decision Tree: 88.9%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964257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87D3256-8989-CFC9-9840-D255E7E2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72" y="2135872"/>
            <a:ext cx="2492591" cy="2063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89AD88-9D71-1F03-0FC5-38AA4FC0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535" y="2180010"/>
            <a:ext cx="2439992" cy="20203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1F60F0-40AB-C368-E3F4-C1CC325DE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747" y="4722128"/>
            <a:ext cx="2409780" cy="20203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48AB97-A3D9-9EC7-E8A2-E29D311F4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472" y="4644523"/>
            <a:ext cx="2492591" cy="20979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67C2CC-E62C-8D17-EF65-65890769C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835" y="5377706"/>
            <a:ext cx="1933433" cy="13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97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974559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model has the highest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 challenge is false positives: unsuccessful predicted as successful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74800"/>
            <a:ext cx="10019909" cy="465159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Increased launch success rate is positively correlated with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Increased number of flights for a given launch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site had the highest success rate of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Decreased payload mass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site had most instances of lower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Increased instances of ES-L1, GEO, HEO and SSO orbits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 occurring from 2013 to 2022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prediction of launch outcome is most positively correlated with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of the decision tree machine learning algorithm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Able to distinguish between different classes of flights: successful/unsuccessful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 challenge is false positives: unsuccessful predicted as successful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Introduction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7F1F-216C-70B7-4F53-8C9498EDF05A}"/>
              </a:ext>
            </a:extLst>
          </p:cNvPr>
          <p:cNvSpPr txBox="1">
            <a:spLocks/>
          </p:cNvSpPr>
          <p:nvPr/>
        </p:nvSpPr>
        <p:spPr>
          <a:xfrm>
            <a:off x="734028" y="1396443"/>
            <a:ext cx="10104817" cy="242371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Problems to Solve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purpose of this report is to explore the cost of each SpaceX rocket launch by determining whether the first stage is reused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 was gathered regarding SpaceX and dashboards created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models and public information were used to predict whether SpaceX will reuse the first stage and successfully land the rocket 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263BD-E451-C4E9-4876-97CE1123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87" y="4042008"/>
            <a:ext cx="5312076" cy="27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3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was obtained from the SpaceX REST API and includes data regarding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delivered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specifications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specifications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specific endpoint api.spacexdata.com/v4/launches/past was used to get past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requests library was used to preform a get request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results were viewed by calling the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method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is a list of JSON objects, each of which represents a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 was converted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normalizes the structured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into a flat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Data Collection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151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1941</Words>
  <Application>Microsoft Office PowerPoint</Application>
  <PresentationFormat>Widescreen</PresentationFormat>
  <Paragraphs>298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Jennifer Bradley</cp:lastModifiedBy>
  <cp:revision>200</cp:revision>
  <dcterms:created xsi:type="dcterms:W3CDTF">2021-04-29T18:58:34Z</dcterms:created>
  <dcterms:modified xsi:type="dcterms:W3CDTF">2023-09-07T09:47:35Z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